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7" r:id="rId26"/>
    <p:sldId id="288" r:id="rId27"/>
    <p:sldId id="289" r:id="rId28"/>
    <p:sldId id="290" r:id="rId29"/>
    <p:sldId id="291" r:id="rId30"/>
    <p:sldId id="281" r:id="rId31"/>
    <p:sldId id="280" r:id="rId32"/>
    <p:sldId id="282" r:id="rId33"/>
    <p:sldId id="283" r:id="rId34"/>
    <p:sldId id="284" r:id="rId35"/>
    <p:sldId id="285" r:id="rId36"/>
    <p:sldId id="286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255" autoAdjust="0"/>
    <p:restoredTop sz="64830" autoAdjust="0"/>
  </p:normalViewPr>
  <p:slideViewPr>
    <p:cSldViewPr>
      <p:cViewPr varScale="1">
        <p:scale>
          <a:sx n="45" d="100"/>
          <a:sy n="45" d="100"/>
        </p:scale>
        <p:origin x="-6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E68DFE-06B6-4AEB-AF89-791A3DC97D2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F9AAC4-D35C-4098-9995-8872527F971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13D6A0-ED46-450C-951A-0237433CA3C4}" type="slidenum">
              <a:rPr lang="en-US"/>
              <a:pPr/>
              <a:t>1</a:t>
            </a:fld>
            <a:endParaRPr lang="en-US"/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99166B-A526-4BAE-BC34-3C38A6CCEFD9}" type="slidenum">
              <a:rPr lang="en-US"/>
              <a:pPr/>
              <a:t>10</a:t>
            </a:fld>
            <a:endParaRPr lang="en-US"/>
          </a:p>
        </p:txBody>
      </p:sp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2F1840-A794-44F1-ADD5-157C86E95EC6}" type="slidenum">
              <a:rPr lang="en-US"/>
              <a:pPr/>
              <a:t>11</a:t>
            </a:fld>
            <a:endParaRPr lang="en-US"/>
          </a:p>
        </p:txBody>
      </p:sp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5FB9AF-8CC7-4352-A3F6-CA60DACB0BCD}" type="slidenum">
              <a:rPr lang="en-US"/>
              <a:pPr/>
              <a:t>12</a:t>
            </a:fld>
            <a:endParaRPr lang="en-US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DIE make up 50-75% of operating budget at most 4 year institutions.</a:t>
            </a:r>
          </a:p>
          <a:p>
            <a:r>
              <a:rPr lang="en-US"/>
              <a:t>Most of the variance in cost is explained by the disciplines that comprise the curriculum of an institution, ranging from 76 to 83%.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53BD0A-C104-4348-9AF7-43255D9A512D}" type="slidenum">
              <a:rPr lang="en-US"/>
              <a:pPr/>
              <a:t>13</a:t>
            </a:fld>
            <a:endParaRPr lang="en-US"/>
          </a:p>
        </p:txBody>
      </p:sp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C35623-7C91-46BE-9D8D-59CBED66280A}" type="slidenum">
              <a:rPr lang="en-US"/>
              <a:pPr/>
              <a:t>14</a:t>
            </a:fld>
            <a:endParaRPr lang="en-US"/>
          </a:p>
        </p:txBody>
      </p:sp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562AE-1E41-4B2F-9388-9216AD4F1796}" type="slidenum">
              <a:rPr lang="en-US"/>
              <a:pPr/>
              <a:t>15</a:t>
            </a:fld>
            <a:endParaRPr lang="en-US"/>
          </a:p>
        </p:txBody>
      </p:sp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60 to 75 % of the variation in cost within a discipline across institutions is associated with specific cost factors: </a:t>
            </a:r>
          </a:p>
          <a:p>
            <a:pPr lvl="1">
              <a:buFontTx/>
              <a:buChar char="•"/>
            </a:pPr>
            <a:r>
              <a:rPr lang="en-US"/>
              <a:t>Volume of teaching activity, as measured by total student credit hours taught, is a major factor.  Cost decreases as volume increases.</a:t>
            </a:r>
          </a:p>
          <a:p>
            <a:pPr lvl="1">
              <a:buFontTx/>
              <a:buChar char="•"/>
            </a:pPr>
            <a:r>
              <a:rPr lang="en-US"/>
              <a:t>Department size, as measured in terms of total number of faculty, is a consistent cost indicator.  The larger the department, the higher the cost.</a:t>
            </a:r>
          </a:p>
          <a:p>
            <a:pPr lvl="1">
              <a:buFontTx/>
              <a:buChar char="•"/>
            </a:pPr>
            <a:r>
              <a:rPr lang="en-US"/>
              <a:t>The proportion of faculty holding tenure is a cost factor.  The higher the proportion of tenured faculty, the higher the cost.</a:t>
            </a:r>
          </a:p>
          <a:p>
            <a:pPr lvl="1">
              <a:buFontTx/>
              <a:buChar char="•"/>
            </a:pPr>
            <a:r>
              <a:rPr lang="en-US"/>
              <a:t>The presence of graduate instruction in a discipline increases costs, although the measured effect of this variable on direct instructional expense in this study is smaller than teaching volume, department size, and faculty tenure rate.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F52DB3-AE70-4EAF-BD5F-3BBC3F0F78A4}" type="slidenum">
              <a:rPr lang="en-US"/>
              <a:pPr/>
              <a:t>16</a:t>
            </a:fld>
            <a:endParaRPr lang="en-US"/>
          </a:p>
        </p:txBody>
      </p:sp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D56FB-7734-4D72-8DCE-5D0B88722035}" type="slidenum">
              <a:rPr lang="en-US"/>
              <a:pPr/>
              <a:t>17</a:t>
            </a:fld>
            <a:endParaRPr lang="en-US"/>
          </a:p>
        </p:txBody>
      </p:sp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 when faculty ask for addt’l lines</a:t>
            </a:r>
          </a:p>
          <a:p>
            <a:endParaRPr lang="en-US"/>
          </a:p>
          <a:p>
            <a:r>
              <a:rPr lang="en-US"/>
              <a:t>More T/TT faculty</a:t>
            </a:r>
          </a:p>
          <a:p>
            <a:endParaRPr lang="en-US"/>
          </a:p>
          <a:p>
            <a:r>
              <a:rPr lang="en-US"/>
              <a:t>More productive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861ED8-3396-432F-8628-4829F1756C95}" type="slidenum">
              <a:rPr lang="en-US"/>
              <a:pPr/>
              <a:t>18</a:t>
            </a:fld>
            <a:endParaRPr lang="en-US"/>
          </a:p>
        </p:txBody>
      </p:sp>
      <p:sp>
        <p:nvSpPr>
          <p:cNvPr id="80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Efficient use of resources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3535E-EB57-4116-9287-2A8FC4BE4B35}" type="slidenum">
              <a:rPr lang="en-US"/>
              <a:pPr/>
              <a:t>19</a:t>
            </a:fld>
            <a:endParaRPr lang="en-US"/>
          </a:p>
        </p:txBody>
      </p:sp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Monitor use of supplemental faculty – to use fewer resources</a:t>
            </a:r>
          </a:p>
          <a:p>
            <a:endParaRPr lang="en-US"/>
          </a:p>
          <a:p>
            <a:r>
              <a:rPr lang="en-US"/>
              <a:t>Reallocate funds when faculty line opens</a:t>
            </a:r>
          </a:p>
          <a:p>
            <a:endParaRPr lang="en-US"/>
          </a:p>
          <a:p>
            <a:r>
              <a:rPr lang="en-US"/>
              <a:t>Monitor peers and their trends</a:t>
            </a:r>
          </a:p>
          <a:p>
            <a:endParaRPr lang="en-US"/>
          </a:p>
          <a:p>
            <a:r>
              <a:rPr lang="en-US"/>
              <a:t>Load data into warehouse – IPEDS for E&amp;G, APPA for Facilities, Educause for IT, </a:t>
            </a:r>
          </a:p>
          <a:p>
            <a:endParaRPr lang="en-US"/>
          </a:p>
          <a:p>
            <a:r>
              <a:rPr lang="en-US"/>
              <a:t>Tell good stories to the state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1FE53C-26F2-4A4B-90F6-7C5CAD42A7F0}" type="slidenum">
              <a:rPr lang="en-US"/>
              <a:pPr/>
              <a:t>2</a:t>
            </a:fld>
            <a:endParaRPr lang="en-US"/>
          </a:p>
        </p:txBody>
      </p:sp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5A2436-FDD8-4A54-A78E-8E810016B422}" type="slidenum">
              <a:rPr lang="en-US"/>
              <a:pPr/>
              <a:t>20</a:t>
            </a:fld>
            <a:endParaRPr lang="en-US"/>
          </a:p>
        </p:txBody>
      </p:sp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Load Excel files to website.</a:t>
            </a:r>
          </a:p>
          <a:p>
            <a:endParaRPr lang="en-US"/>
          </a:p>
          <a:p>
            <a:r>
              <a:rPr lang="en-US"/>
              <a:t>Available by request.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15A895-0DDC-457B-BCA3-E20EB70525AB}" type="slidenum">
              <a:rPr lang="en-US"/>
              <a:pPr/>
              <a:t>21</a:t>
            </a:fld>
            <a:endParaRPr lang="en-US"/>
          </a:p>
        </p:txBody>
      </p:sp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provide information to the CAO’s to manage their loads equitably and efficiently</a:t>
            </a:r>
          </a:p>
          <a:p>
            <a:r>
              <a:rPr lang="en-US"/>
              <a:t>Managed best at dept and school level</a:t>
            </a:r>
          </a:p>
          <a:p>
            <a:endParaRPr lang="en-US"/>
          </a:p>
          <a:p>
            <a:r>
              <a:rPr lang="en-US"/>
              <a:t>Generate annual Faculty Teaching Workload Report </a:t>
            </a:r>
          </a:p>
          <a:p>
            <a:r>
              <a:rPr lang="en-US"/>
              <a:t>Sections taught, SCH taught by level</a:t>
            </a:r>
          </a:p>
          <a:p>
            <a:r>
              <a:rPr lang="en-US"/>
              <a:t>M= w/in 1 SD nat norm</a:t>
            </a:r>
          </a:p>
          <a:p>
            <a:r>
              <a:rPr lang="en-US"/>
              <a:t>B= &gt; 1 SD nat norm</a:t>
            </a:r>
          </a:p>
          <a:p>
            <a:r>
              <a:rPr lang="en-US"/>
              <a:t>Invite response by schools and plans for improvement</a:t>
            </a:r>
          </a:p>
          <a:p>
            <a:endParaRPr lang="en-US"/>
          </a:p>
          <a:p>
            <a:r>
              <a:rPr lang="en-US"/>
              <a:t>Track trend in students taught and SCH per instructor for the system.  Budget downturn = Higher workload.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509C3A-8CE5-41F8-889C-F0EE442E13F0}" type="slidenum">
              <a:rPr lang="en-US"/>
              <a:pPr/>
              <a:t>22</a:t>
            </a:fld>
            <a:endParaRPr lang="en-US"/>
          </a:p>
        </p:txBody>
      </p:sp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Delaware Study is data source for Enrollment Funding Model.</a:t>
            </a:r>
          </a:p>
          <a:p>
            <a:r>
              <a:rPr lang="en-US"/>
              <a:t>Undergraduate requires most SCH, (higher workload)</a:t>
            </a:r>
          </a:p>
          <a:p>
            <a:r>
              <a:rPr lang="en-US"/>
              <a:t>Category 1 least expensive per SCH.</a:t>
            </a:r>
          </a:p>
          <a:p>
            <a:endParaRPr lang="en-US"/>
          </a:p>
          <a:p>
            <a:r>
              <a:rPr lang="en-US"/>
              <a:t>The comparison between the values in the original matrix and the revised matrix demonstrate that the expected productivity of faculty has</a:t>
            </a:r>
          </a:p>
          <a:p>
            <a:r>
              <a:rPr lang="en-US"/>
              <a:t>increased, particularly for undergraduate instruction – the largest volume of instruction for UNC institutions.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8C3F68-C3B4-43DF-9342-9E76CB9CE057}" type="slidenum">
              <a:rPr lang="en-US"/>
              <a:pPr/>
              <a:t>23</a:t>
            </a:fld>
            <a:endParaRPr lang="en-US"/>
          </a:p>
        </p:txBody>
      </p:sp>
      <p:sp>
        <p:nvSpPr>
          <p:cNvPr id="87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Commitment to public good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73023D-D8A0-49ED-BF7B-BDFE4EA2FF14}" type="slidenum">
              <a:rPr lang="en-US"/>
              <a:pPr/>
              <a:t>24</a:t>
            </a:fld>
            <a:endParaRPr lang="en-US"/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Decide whether to allocate new faculty line to a requesting department</a:t>
            </a:r>
          </a:p>
          <a:p>
            <a:r>
              <a:rPr lang="en-US"/>
              <a:t>Deans can show funders and advisory boards how productive they are with few resources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CE1BA-EB78-4892-9E5F-FF9B1C5236FA}" type="slidenum">
              <a:rPr lang="en-US"/>
              <a:pPr/>
              <a:t>30</a:t>
            </a:fld>
            <a:endParaRPr lang="en-US"/>
          </a:p>
        </p:txBody>
      </p:sp>
      <p:sp>
        <p:nvSpPr>
          <p:cNvPr id="88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A7F1AD-D678-4B5C-9CA3-AB2CA547C7E9}" type="slidenum">
              <a:rPr lang="en-US"/>
              <a:pPr/>
              <a:t>31</a:t>
            </a:fld>
            <a:endParaRPr lang="en-US"/>
          </a:p>
        </p:txBody>
      </p:sp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11 out of 18 taught more SCH in 2007 than in 2005</a:t>
            </a:r>
          </a:p>
          <a:p>
            <a:pPr>
              <a:spcBef>
                <a:spcPct val="0"/>
              </a:spcBef>
            </a:pPr>
            <a:endParaRPr lang="en-US"/>
          </a:p>
          <a:p>
            <a:r>
              <a:rPr lang="en-US"/>
              <a:t>1’s are internally comparable</a:t>
            </a:r>
          </a:p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501504-0465-4159-8892-B9E00E44EC68}" type="slidenum">
              <a:rPr lang="en-US"/>
              <a:pPr/>
              <a:t>32</a:t>
            </a:fld>
            <a:endParaRPr lang="en-US"/>
          </a:p>
        </p:txBody>
      </p:sp>
      <p:sp>
        <p:nvSpPr>
          <p:cNvPr id="89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D219DB-9D7A-4A02-ACC5-72E3DD24C627}" type="slidenum">
              <a:rPr lang="en-US"/>
              <a:pPr/>
              <a:t>33</a:t>
            </a:fld>
            <a:endParaRPr lang="en-US"/>
          </a:p>
        </p:txBody>
      </p:sp>
      <p:sp>
        <p:nvSpPr>
          <p:cNvPr id="90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346A2C-776A-4DFC-A604-1DF16B3990F8}" type="slidenum">
              <a:rPr lang="en-US"/>
              <a:pPr/>
              <a:t>34</a:t>
            </a:fld>
            <a:endParaRPr lang="en-US"/>
          </a:p>
        </p:txBody>
      </p:sp>
      <p:sp>
        <p:nvSpPr>
          <p:cNvPr id="91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Most are at or below norm</a:t>
            </a:r>
          </a:p>
          <a:p>
            <a:endParaRPr lang="en-US"/>
          </a:p>
          <a:p>
            <a:r>
              <a:rPr lang="en-US"/>
              <a:t>Lowest may be underfunded, or teaching loads too high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6897F-9D3A-4CE2-880E-01FF6D2216CA}" type="slidenum">
              <a:rPr lang="en-US"/>
              <a:pPr/>
              <a:t>3</a:t>
            </a:fld>
            <a:endParaRPr lang="en-US"/>
          </a:p>
        </p:txBody>
      </p:sp>
      <p:sp>
        <p:nvSpPr>
          <p:cNvPr id="10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 am cognizant of a few things:</a:t>
            </a:r>
          </a:p>
          <a:p>
            <a:r>
              <a:rPr lang="en-US"/>
              <a:t>Your need to rely on data – MSCHE</a:t>
            </a:r>
          </a:p>
          <a:p>
            <a:r>
              <a:rPr lang="en-US"/>
              <a:t>Need for rich and varied data sources</a:t>
            </a:r>
          </a:p>
          <a:p>
            <a:r>
              <a:rPr lang="en-US"/>
              <a:t>Navigate current fiscal climate</a:t>
            </a:r>
          </a:p>
          <a:p>
            <a:r>
              <a:rPr lang="en-US"/>
              <a:t>	Humanities program cuts – Languages, Theater SUNY Albany. Classics/Latin, German, Perf Arts Centenary C. of Louisiana</a:t>
            </a:r>
          </a:p>
          <a:p>
            <a:r>
              <a:rPr lang="en-US"/>
              <a:t>	Lang at U NV Reno, </a:t>
            </a:r>
          </a:p>
          <a:p>
            <a:r>
              <a:rPr lang="en-US"/>
              <a:t>	Phil is under review at IUP,</a:t>
            </a:r>
          </a:p>
          <a:p>
            <a:r>
              <a:rPr lang="en-US"/>
              <a:t>	Other majors with low enrollments – physics at Centenary C. of Louisiana.</a:t>
            </a:r>
          </a:p>
          <a:p>
            <a:endParaRPr lang="en-US"/>
          </a:p>
          <a:p>
            <a:r>
              <a:rPr lang="en-US"/>
              <a:t>2011 Inside Higher Ed Survey of College and Univ Presidents</a:t>
            </a:r>
          </a:p>
          <a:p>
            <a:endParaRPr lang="en-US"/>
          </a:p>
          <a:p>
            <a:r>
              <a:rPr lang="en-US"/>
              <a:t>UWIMad - $20M grant for humanities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0485B6-76B2-44EB-8D73-EAE5A47A9D8D}" type="slidenum">
              <a:rPr lang="en-US"/>
              <a:pPr/>
              <a:t>35</a:t>
            </a:fld>
            <a:endParaRPr lang="en-US"/>
          </a:p>
        </p:txBody>
      </p:sp>
      <p:sp>
        <p:nvSpPr>
          <p:cNvPr id="92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Avg the two year’s data </a:t>
            </a:r>
          </a:p>
          <a:p>
            <a:r>
              <a:rPr lang="en-US"/>
              <a:t>Split teaching load and cost into thirds</a:t>
            </a:r>
          </a:p>
          <a:p>
            <a:endParaRPr lang="en-US"/>
          </a:p>
          <a:p>
            <a:r>
              <a:rPr lang="en-US"/>
              <a:t>Upper right: look into the quality – research, nature of program.  have to justify why they need more money</a:t>
            </a:r>
          </a:p>
          <a:p>
            <a:r>
              <a:rPr lang="en-US"/>
              <a:t>Middle top:  can an increase in teaching load make better use of their resources?</a:t>
            </a:r>
          </a:p>
          <a:p>
            <a:r>
              <a:rPr lang="en-US"/>
              <a:t>Lower left:  what is the trade off, if any?  They may need more funding to stabilize their workload.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F34E5D-31A2-4EC2-A5B6-8856BB0F8BAD}" type="slidenum">
              <a:rPr lang="en-US"/>
              <a:pPr/>
              <a:t>36</a:t>
            </a:fld>
            <a:endParaRPr lang="en-US"/>
          </a:p>
        </p:txBody>
      </p:sp>
      <p:sp>
        <p:nvSpPr>
          <p:cNvPr id="93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9D11A3-B50D-4B9F-91DB-86FAE34F89F7}" type="slidenum">
              <a:rPr lang="en-US"/>
              <a:pPr/>
              <a:t>4</a:t>
            </a:fld>
            <a:endParaRPr lang="en-US"/>
          </a:p>
        </p:txBody>
      </p:sp>
      <p:sp>
        <p:nvSpPr>
          <p:cNvPr id="12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Criticism is that you can’t use the same strategies as in the past when things “got better”</a:t>
            </a:r>
          </a:p>
          <a:p>
            <a:endParaRPr lang="en-US"/>
          </a:p>
          <a:p>
            <a:r>
              <a:rPr lang="en-US"/>
              <a:t>Leads to question of whether the response necessary is to adapt to permanent shift in higher ed financing with more drastic changes</a:t>
            </a:r>
          </a:p>
          <a:p>
            <a:r>
              <a:rPr lang="en-US"/>
              <a:t>	partnerships with other colleges</a:t>
            </a:r>
          </a:p>
          <a:p>
            <a:r>
              <a:rPr lang="en-US"/>
              <a:t>	develop or broaden online programs</a:t>
            </a:r>
          </a:p>
          <a:p>
            <a:r>
              <a:rPr lang="en-US"/>
              <a:t>	re-evaluate tenure  - pressure to retire at Lyndon State College (VT)</a:t>
            </a:r>
          </a:p>
          <a:p>
            <a:r>
              <a:rPr lang="en-US"/>
              <a:t>	employee benefits</a:t>
            </a:r>
          </a:p>
          <a:p>
            <a:endParaRPr lang="en-US"/>
          </a:p>
          <a:p>
            <a:r>
              <a:rPr lang="en-US"/>
              <a:t>Certainly cannot claim that there is a simple answer that will apply to every institution.</a:t>
            </a:r>
          </a:p>
          <a:p>
            <a:r>
              <a:rPr lang="en-US"/>
              <a:t>Also cannot claim that the Delaware Study provides a “magic bullet” in dealing with fiscal decisions.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D0DD0B-261F-4134-9FC0-98CB2A66BB9F}" type="slidenum">
              <a:rPr lang="en-US"/>
              <a:pPr/>
              <a:t>5</a:t>
            </a:fld>
            <a:endParaRPr lang="en-US"/>
          </a:p>
        </p:txBody>
      </p:sp>
      <p:sp>
        <p:nvSpPr>
          <p:cNvPr id="14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Certainly cannot claim that there is a simple answer that will apply to every institution.</a:t>
            </a:r>
          </a:p>
          <a:p>
            <a:r>
              <a:rPr lang="en-US"/>
              <a:t>Also cannot claim that the Delaware Study provides a “magic bullet” in dealing with fiscal decisions.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6CAB90-8148-415B-A669-84FCBF2D9D32}" type="slidenum">
              <a:rPr lang="en-US"/>
              <a:pPr/>
              <a:t>6</a:t>
            </a:fld>
            <a:endParaRPr lang="en-US"/>
          </a:p>
        </p:txBody>
      </p:sp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C3B8EB-31A7-42A4-93AF-92918C15EBEB}" type="slidenum">
              <a:rPr lang="en-US"/>
              <a:pPr/>
              <a:t>7</a:t>
            </a:fld>
            <a:endParaRPr lang="en-US"/>
          </a:p>
        </p:txBody>
      </p:sp>
      <p:sp>
        <p:nvSpPr>
          <p:cNvPr id="16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could make cuts</a:t>
            </a:r>
          </a:p>
          <a:p>
            <a:r>
              <a:rPr lang="en-US"/>
              <a:t>We recommend that you use data to reallocate resources, streamline efficiency of depts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A60D81-FAE5-4086-9CCF-83E2CB2BA13E}" type="slidenum">
              <a:rPr lang="en-US"/>
              <a:pPr/>
              <a:t>8</a:t>
            </a:fld>
            <a:endParaRPr lang="en-US"/>
          </a:p>
        </p:txBody>
      </p:sp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F702AD-2210-47F8-8AFC-DAAFAA127FA1}" type="slidenum">
              <a:rPr lang="en-US"/>
              <a:pPr/>
              <a:t>9</a:t>
            </a:fld>
            <a:endParaRPr lang="en-US"/>
          </a:p>
        </p:txBody>
      </p:sp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512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512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2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2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2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3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3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3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3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3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3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513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C0A6F08-631B-4A35-850F-655F855C350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A27643-7827-45B3-98EC-27484886A6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927DCE-E66E-48BE-A02E-D2C45B5B8E5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FE7679F-B0BE-45D3-BD10-B85C1A4D366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EDAD9D2-30AC-48FE-82F5-82549E4A37E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1D4D68-0E45-49B4-A680-1EF839C80FD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3263D7-14A8-449B-9760-82BD04FB87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014BD8-C0BE-43E1-AE5F-1E402E4F225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99CED2-3F4C-4280-99C5-2C212AB47E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5C5CAE-044B-4848-B674-3051039510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631B8A-E301-4956-AFC3-48B040D2EE5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1C1862-53FE-4E0D-B418-73FE94FA13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651E9C-48CD-440D-B3F0-3B043035C33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34942652-5F02-43DE-8E88-CA8E8751599C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411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walters@udel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3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97-2003_Worksheet4.xls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Excel_Chart5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Microsoft_Office_Excel_Chart6.xls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rado.edu/pba/course/delaware/ovv.ht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Microsoft_Office_Excel_Chart7.xls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Microsoft_Office_Excel_Chart8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Microsoft_Office_Excel_Chart9.xls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Microsoft_Office_Excel_Chart10.xls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awalters@udel.edu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1752600"/>
            <a:ext cx="6096000" cy="1470025"/>
          </a:xfrm>
        </p:spPr>
        <p:txBody>
          <a:bodyPr/>
          <a:lstStyle/>
          <a:p>
            <a:r>
              <a:rPr lang="en-US"/>
              <a:t>The Delaware Study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2895600"/>
            <a:ext cx="5562600" cy="1219200"/>
          </a:xfrm>
        </p:spPr>
        <p:txBody>
          <a:bodyPr/>
          <a:lstStyle/>
          <a:p>
            <a:r>
              <a:rPr lang="en-US" sz="3000">
                <a:solidFill>
                  <a:schemeClr val="bg1"/>
                </a:solidFill>
              </a:rPr>
              <a:t>Best Practices for Managing Costs and Productivity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04800" y="5410200"/>
            <a:ext cx="4572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800"/>
              <a:t>Assistant Director</a:t>
            </a:r>
          </a:p>
          <a:p>
            <a:pPr eaLnBrk="0" hangingPunct="0"/>
            <a:r>
              <a:rPr lang="en-US" sz="1800"/>
              <a:t>Office of Institutional Research</a:t>
            </a:r>
          </a:p>
          <a:p>
            <a:pPr eaLnBrk="0" hangingPunct="0"/>
            <a:r>
              <a:rPr lang="en-US" sz="1800"/>
              <a:t>University of Delaware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800600" y="5410200"/>
            <a:ext cx="4343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800"/>
              <a:t>Data Manager</a:t>
            </a:r>
          </a:p>
          <a:p>
            <a:pPr eaLnBrk="0" hangingPunct="0"/>
            <a:r>
              <a:rPr lang="en-US" sz="1800"/>
              <a:t>Delaware Study of Instructional Costs &amp; Productivity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438400" y="4572000"/>
            <a:ext cx="434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400"/>
              <a:t>Allison M. Walters</a:t>
            </a:r>
          </a:p>
          <a:p>
            <a:pPr algn="ctr" eaLnBrk="0" hangingPunct="0"/>
            <a:r>
              <a:rPr lang="en-US" sz="2000">
                <a:hlinkClick r:id="rId3"/>
              </a:rPr>
              <a:t>awalters@udel.edu</a:t>
            </a:r>
            <a:endParaRPr lang="en-US" sz="2000"/>
          </a:p>
          <a:p>
            <a:pPr algn="ctr" eaLnBrk="0" hangingPunct="0"/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en-US"/>
              <a:t>More Teaching Load Data</a:t>
            </a:r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>
            <p:ph idx="1"/>
          </p:nvPr>
        </p:nvGraphicFramePr>
        <p:xfrm>
          <a:off x="0" y="2286000"/>
          <a:ext cx="9144000" cy="3482975"/>
        </p:xfrm>
        <a:graphic>
          <a:graphicData uri="http://schemas.openxmlformats.org/presentationml/2006/ole">
            <p:oleObj spid="_x0000_s20485" name="Worksheet" r:id="rId4" imgW="6401038" imgH="2438638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2" name="Object 4"/>
          <p:cNvGraphicFramePr>
            <a:graphicFrameLocks noChangeAspect="1"/>
          </p:cNvGraphicFramePr>
          <p:nvPr>
            <p:ph idx="1"/>
          </p:nvPr>
        </p:nvGraphicFramePr>
        <p:xfrm>
          <a:off x="0" y="2362200"/>
          <a:ext cx="9144000" cy="3482975"/>
        </p:xfrm>
        <a:graphic>
          <a:graphicData uri="http://schemas.openxmlformats.org/presentationml/2006/ole">
            <p:oleObj spid="_x0000_s22532" name="Worksheet" r:id="rId4" imgW="6401038" imgH="2438638" progId="Excel.Sheet.8">
              <p:embed/>
            </p:oleObj>
          </a:graphicData>
        </a:graphic>
      </p:graphicFrame>
      <p:sp>
        <p:nvSpPr>
          <p:cNvPr id="22535" name="Rectangle 7"/>
          <p:cNvSpPr>
            <a:spLocks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en-US" sz="4000"/>
              <a:t>Cost &amp; Scholarly Productivity Data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 Instructional Costs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85% to 90% (on average) driven by faculty salaries.</a:t>
            </a:r>
          </a:p>
          <a:p>
            <a:r>
              <a:rPr lang="en-US"/>
              <a:t>Tenured and tenure-track faculty are “fixed costs.” </a:t>
            </a:r>
          </a:p>
          <a:p>
            <a:r>
              <a:rPr lang="en-US"/>
              <a:t>Difference in cost among institutions is due to the disciplines that comprise the curriculum within the institutions.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81000" y="5791200"/>
            <a:ext cx="8340725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/>
              <a:t>Middaugh, M.F., Graham, R., &amp; Shahid, A.  (2003).  </a:t>
            </a:r>
            <a:r>
              <a:rPr lang="en-US" sz="1600" i="1"/>
              <a:t>A Study of Higher Education Instructional Expenditures:  The Delaware Study of Instructional Costs and Productivity (NCES 2003-161)</a:t>
            </a:r>
            <a:r>
              <a:rPr lang="en-US" sz="1600"/>
              <a:t>.  Washington, DC:  U.S. Department of Education.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/>
              <a:t>Direct Expense per Student Credit Hour Taught:</a:t>
            </a:r>
            <a:br>
              <a:rPr lang="en-US" sz="2900"/>
            </a:br>
            <a:r>
              <a:rPr lang="en-US" sz="2900"/>
              <a:t>Institution Type Within Discipline, 2007</a:t>
            </a: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>
            <p:ph idx="1"/>
          </p:nvPr>
        </p:nvGraphicFramePr>
        <p:xfrm>
          <a:off x="228600" y="1676400"/>
          <a:ext cx="8686800" cy="4824413"/>
        </p:xfrm>
        <a:graphic>
          <a:graphicData uri="http://schemas.openxmlformats.org/presentationml/2006/ole">
            <p:oleObj spid="_x0000_s26627" name="Chart" r:id="rId4" imgW="5762656" imgH="320040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/>
              <a:t>Direct Expense per Student Credit Hour Taught:</a:t>
            </a:r>
            <a:br>
              <a:rPr lang="en-US" sz="2900"/>
            </a:br>
            <a:r>
              <a:rPr lang="en-US" sz="2900"/>
              <a:t>Discipline Within Institution Type, 2007</a:t>
            </a: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>
            <p:ph idx="1"/>
          </p:nvPr>
        </p:nvGraphicFramePr>
        <p:xfrm>
          <a:off x="371475" y="1676400"/>
          <a:ext cx="8772525" cy="4878388"/>
        </p:xfrm>
        <a:graphic>
          <a:graphicData uri="http://schemas.openxmlformats.org/presentationml/2006/ole">
            <p:oleObj spid="_x0000_s27651" name="Chart" r:id="rId4" imgW="5772016" imgH="3209849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 Factors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8862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/>
              <a:t>Volume of teaching activity.  Cost decreases as volume increases.</a:t>
            </a:r>
          </a:p>
          <a:p>
            <a:pPr lvl="1">
              <a:lnSpc>
                <a:spcPct val="90000"/>
              </a:lnSpc>
            </a:pPr>
            <a:r>
              <a:rPr lang="en-US"/>
              <a:t>Department size.  The larger the department, the higher the cost.</a:t>
            </a:r>
          </a:p>
          <a:p>
            <a:pPr lvl="1">
              <a:lnSpc>
                <a:spcPct val="90000"/>
              </a:lnSpc>
            </a:pPr>
            <a:r>
              <a:rPr lang="en-US"/>
              <a:t>The proportion of faculty holding tenure. The higher the proportion of tenured faculty, the higher the cost.</a:t>
            </a:r>
          </a:p>
          <a:p>
            <a:pPr lvl="1">
              <a:lnSpc>
                <a:spcPct val="90000"/>
              </a:lnSpc>
            </a:pPr>
            <a:r>
              <a:rPr lang="en-US"/>
              <a:t>The presence of graduate instruction increases costs. 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81000" y="5791200"/>
            <a:ext cx="8340725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/>
              <a:t>Middaugh, M.F., Graham, R., &amp; Shahid, A.  (2003).  </a:t>
            </a:r>
            <a:r>
              <a:rPr lang="en-US" sz="1600" i="1"/>
              <a:t>A Study of Higher Education Instructional Expenditures:  The Delaware Study of Instructional Costs and Productivity (NCES 2003-161)</a:t>
            </a:r>
            <a:r>
              <a:rPr lang="en-US" sz="1600"/>
              <a:t>.  Washington, DC:  U.S. Department of Education.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819400"/>
            <a:ext cx="8229600" cy="1371600"/>
          </a:xfrm>
        </p:spPr>
        <p:txBody>
          <a:bodyPr/>
          <a:lstStyle/>
          <a:p>
            <a:r>
              <a:rPr lang="en-US"/>
              <a:t>Examples of Best Practices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n-US"/>
              <a:t>University of Mississippi</a:t>
            </a:r>
          </a:p>
        </p:txBody>
      </p:sp>
      <p:graphicFrame>
        <p:nvGraphicFramePr>
          <p:cNvPr id="36174" name="Group 1358"/>
          <p:cNvGraphicFramePr>
            <a:graphicFrameLocks noGrp="1"/>
          </p:cNvGraphicFramePr>
          <p:nvPr>
            <p:ph idx="1"/>
          </p:nvPr>
        </p:nvGraphicFramePr>
        <p:xfrm>
          <a:off x="304800" y="1143000"/>
          <a:ext cx="8458200" cy="5213350"/>
        </p:xfrm>
        <a:graphic>
          <a:graphicData uri="http://schemas.openxmlformats.org/drawingml/2006/table">
            <a:tbl>
              <a:tblPr/>
              <a:tblGrid>
                <a:gridCol w="5684838"/>
                <a:gridCol w="434975"/>
                <a:gridCol w="908050"/>
                <a:gridCol w="1430337"/>
              </a:tblGrid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Dept 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SUG Benchmark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FTE Instructional Faculty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21.5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40.78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 T/TT Inst. FTE Faculty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49%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 Ugrad SCH Taught by T/TT Faculty FTE (Instructional)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48%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 Grad SCH Taught by T/TT Faculty FTE (Instructional)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92%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 Ugrad SCH Taught by TA's (Credit-Bearing)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SCH per ALL Faculty FTE (Instructional)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FTE Students Taught per T/TT Faculty FTE (Instructional)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21.3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8.9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FTE Students Taught per ALL Faculty FTE (Instructional)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16.2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11.9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Sections per Instructional T/TT Faculty FTE (Incl. Labs)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Sections per ALL Instructional Faculty FTE (Incl. Labs)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University of Mississippi (cont.)</a:t>
            </a:r>
          </a:p>
        </p:txBody>
      </p:sp>
      <p:graphicFrame>
        <p:nvGraphicFramePr>
          <p:cNvPr id="42266" name="Group 282"/>
          <p:cNvGraphicFramePr>
            <a:graphicFrameLocks noGrp="1"/>
          </p:cNvGraphicFramePr>
          <p:nvPr>
            <p:ph idx="1"/>
          </p:nvPr>
        </p:nvGraphicFramePr>
        <p:xfrm>
          <a:off x="457200" y="2438400"/>
          <a:ext cx="8382000" cy="1825625"/>
        </p:xfrm>
        <a:graphic>
          <a:graphicData uri="http://schemas.openxmlformats.org/drawingml/2006/table">
            <a:tbl>
              <a:tblPr/>
              <a:tblGrid>
                <a:gridCol w="4495800"/>
                <a:gridCol w="228600"/>
                <a:gridCol w="1371600"/>
                <a:gridCol w="2286000"/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Dept 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SUG Benchmark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Salary/Benefits as % of Total Budget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93%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90%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Expenditure per SCH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$162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$229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Expenditure per FTE Student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$4,826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$6,751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Mexico State University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Key variables</a:t>
            </a:r>
          </a:p>
          <a:p>
            <a:pPr lvl="1">
              <a:lnSpc>
                <a:spcPct val="90000"/>
              </a:lnSpc>
            </a:pPr>
            <a:r>
              <a:rPr lang="en-US"/>
              <a:t>SCH/FTE faculty</a:t>
            </a:r>
          </a:p>
          <a:p>
            <a:pPr lvl="1">
              <a:lnSpc>
                <a:spcPct val="90000"/>
              </a:lnSpc>
            </a:pPr>
            <a:r>
              <a:rPr lang="en-US"/>
              <a:t>Cost/SCH</a:t>
            </a:r>
          </a:p>
          <a:p>
            <a:pPr>
              <a:lnSpc>
                <a:spcPct val="90000"/>
              </a:lnSpc>
            </a:pPr>
            <a:r>
              <a:rPr lang="en-US"/>
              <a:t>Comparators</a:t>
            </a:r>
          </a:p>
          <a:p>
            <a:pPr lvl="1">
              <a:lnSpc>
                <a:spcPct val="90000"/>
              </a:lnSpc>
            </a:pPr>
            <a:r>
              <a:rPr lang="en-US"/>
              <a:t>Carnegie Research Class</a:t>
            </a:r>
          </a:p>
          <a:p>
            <a:pPr lvl="1">
              <a:lnSpc>
                <a:spcPct val="90000"/>
              </a:lnSpc>
            </a:pPr>
            <a:r>
              <a:rPr lang="en-US"/>
              <a:t>Land-Grants</a:t>
            </a:r>
          </a:p>
          <a:p>
            <a:pPr>
              <a:lnSpc>
                <a:spcPct val="90000"/>
              </a:lnSpc>
            </a:pPr>
            <a:r>
              <a:rPr lang="en-US"/>
              <a:t>Departmental Budget Metrics</a:t>
            </a:r>
          </a:p>
          <a:p>
            <a:pPr>
              <a:lnSpc>
                <a:spcPct val="90000"/>
              </a:lnSpc>
            </a:pPr>
            <a:r>
              <a:rPr lang="en-US"/>
              <a:t>Strategic Planning</a:t>
            </a:r>
          </a:p>
          <a:p>
            <a:pPr>
              <a:lnSpc>
                <a:spcPct val="90000"/>
              </a:lnSpc>
            </a:pPr>
            <a:r>
              <a:rPr lang="en-US"/>
              <a:t>Academic Program Review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Delaware Study’s utility as a management tool </a:t>
            </a:r>
          </a:p>
          <a:p>
            <a:r>
              <a:rPr lang="en-US"/>
              <a:t>What we know about comparing costs</a:t>
            </a:r>
          </a:p>
          <a:p>
            <a:r>
              <a:rPr lang="en-US"/>
              <a:t>Examples of best practices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University of Colorado – Boulder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>
                <a:hlinkClick r:id="rId3"/>
              </a:rPr>
              <a:t>http://www.colorado.edu/pba/course/delaware/ovv.htm</a:t>
            </a:r>
            <a:endParaRPr lang="en-US" sz="2400"/>
          </a:p>
          <a:p>
            <a:r>
              <a:rPr lang="en-US" sz="2400"/>
              <a:t>Compare Colorado data</a:t>
            </a:r>
          </a:p>
          <a:p>
            <a:pPr lvl="1"/>
            <a:r>
              <a:rPr lang="en-US" sz="2000"/>
              <a:t>to AAU</a:t>
            </a:r>
          </a:p>
          <a:p>
            <a:pPr lvl="1"/>
            <a:r>
              <a:rPr lang="en-US" sz="2000"/>
              <a:t>To individual Colorado disciplines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University of North Carolina System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Board of Governors monitors faculty teaching loads</a:t>
            </a:r>
          </a:p>
          <a:p>
            <a:r>
              <a:rPr lang="en-US"/>
              <a:t>Faculty Teaching Workload Report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915400" cy="1371600"/>
          </a:xfrm>
        </p:spPr>
        <p:txBody>
          <a:bodyPr/>
          <a:lstStyle/>
          <a:p>
            <a:r>
              <a:rPr lang="en-US" sz="3600"/>
              <a:t>University of North Carolina System (cont.)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3657600"/>
            <a:ext cx="8915400" cy="3886200"/>
          </a:xfrm>
          <a:noFill/>
          <a:ln/>
        </p:spPr>
        <p:txBody>
          <a:bodyPr/>
          <a:lstStyle/>
          <a:p>
            <a:r>
              <a:rPr lang="en-US" sz="2600"/>
              <a:t>Number of SCH within category to generate one additional faculty FTE.</a:t>
            </a:r>
          </a:p>
          <a:p>
            <a:r>
              <a:rPr lang="en-US" sz="2600"/>
              <a:t>Category I:  English, History, Math</a:t>
            </a:r>
          </a:p>
          <a:p>
            <a:r>
              <a:rPr lang="en-US" sz="2600"/>
              <a:t>Category II:  Business, Education, Foreign Languages</a:t>
            </a:r>
          </a:p>
          <a:p>
            <a:r>
              <a:rPr lang="en-US" sz="2600"/>
              <a:t>Category III:  Ag, Physical Sciences, Public Admin, Visual and Perf. Arts</a:t>
            </a:r>
          </a:p>
          <a:p>
            <a:r>
              <a:rPr lang="en-US" sz="2600"/>
              <a:t>Category IV:  Nursing and Engineering</a:t>
            </a:r>
          </a:p>
        </p:txBody>
      </p:sp>
      <p:pic>
        <p:nvPicPr>
          <p:cNvPr id="47111" name="Picture 7" descr="UNC fundingmatri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066800"/>
            <a:ext cx="7543800" cy="2597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371600"/>
          </a:xfrm>
          <a:noFill/>
          <a:ln/>
        </p:spPr>
        <p:txBody>
          <a:bodyPr/>
          <a:lstStyle/>
          <a:p>
            <a:r>
              <a:rPr lang="en-US" sz="3600"/>
              <a:t>University of North Carolina System (cont.)</a:t>
            </a:r>
          </a:p>
        </p:txBody>
      </p:sp>
      <p:pic>
        <p:nvPicPr>
          <p:cNvPr id="51206" name="Picture 6" descr="UNC resear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8686800" cy="5335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Montana State University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Allocation of new faculty lines</a:t>
            </a:r>
          </a:p>
          <a:p>
            <a:r>
              <a:rPr lang="en-US"/>
              <a:t>Doing “more with less”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7100"/>
            <a:ext cx="9144000" cy="5241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915400" cy="535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8013"/>
            <a:ext cx="9144000" cy="5641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37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6263"/>
            <a:ext cx="9144000" cy="5705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2011 Inside Higher Ed Survey of College and Univ Presidents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Top two challenges:</a:t>
            </a:r>
          </a:p>
          <a:p>
            <a:pPr lvl="1"/>
            <a:r>
              <a:rPr lang="en-US"/>
              <a:t>Publics: budget shortfalls (62%), changes in state support (43%)</a:t>
            </a:r>
          </a:p>
          <a:p>
            <a:pPr lvl="1"/>
            <a:r>
              <a:rPr lang="en-US"/>
              <a:t>Privates: rising tuition/affordability (42%), increased competition for students (35%)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University of West Georgia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Group departments by level of teaching activity and cost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371600"/>
          </a:xfrm>
        </p:spPr>
        <p:txBody>
          <a:bodyPr/>
          <a:lstStyle/>
          <a:p>
            <a:r>
              <a:rPr lang="en-US" sz="2800"/>
              <a:t>UWG: Total SCH per FTE Faculty (All Categories)</a:t>
            </a:r>
          </a:p>
        </p:txBody>
      </p:sp>
      <p:graphicFrame>
        <p:nvGraphicFramePr>
          <p:cNvPr id="54276" name="Content Placeholder 3"/>
          <p:cNvGraphicFramePr>
            <a:graphicFrameLocks noGrp="1"/>
          </p:cNvGraphicFramePr>
          <p:nvPr>
            <p:ph idx="1"/>
          </p:nvPr>
        </p:nvGraphicFramePr>
        <p:xfrm>
          <a:off x="-304800" y="685800"/>
          <a:ext cx="9448800" cy="6324600"/>
        </p:xfrm>
        <a:graphic>
          <a:graphicData uri="http://schemas.openxmlformats.org/presentationml/2006/ole">
            <p:oleObj spid="_x0000_s54276" name="Chart" r:id="rId4" imgW="9144793" imgH="5639289" progId="Excel.Chart.8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r>
              <a:rPr lang="en-US" sz="2400" b="1"/>
              <a:t>UWG:  Total SCH Taught Per Faculty FTE (All Categories) - UWG as % of Comprehensive Universities &amp; Colleges</a:t>
            </a:r>
          </a:p>
        </p:txBody>
      </p:sp>
      <p:graphicFrame>
        <p:nvGraphicFramePr>
          <p:cNvPr id="58372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1219200"/>
          <a:ext cx="8610600" cy="5791200"/>
        </p:xfrm>
        <a:graphic>
          <a:graphicData uri="http://schemas.openxmlformats.org/presentationml/2006/ole">
            <p:oleObj spid="_x0000_s58372" r:id="rId4" imgW="8510754" imgH="4950381" progId="Excel.Chart.8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r>
              <a:rPr lang="en-US" sz="2800"/>
              <a:t>UWG: Direct Instructional Expenditures per SCH</a:t>
            </a:r>
          </a:p>
        </p:txBody>
      </p:sp>
      <p:graphicFrame>
        <p:nvGraphicFramePr>
          <p:cNvPr id="60420" name="Content Placeholder 3"/>
          <p:cNvGraphicFramePr>
            <a:graphicFrameLocks/>
          </p:cNvGraphicFramePr>
          <p:nvPr>
            <p:ph idx="1"/>
          </p:nvPr>
        </p:nvGraphicFramePr>
        <p:xfrm>
          <a:off x="0" y="1371600"/>
          <a:ext cx="9144000" cy="5486400"/>
        </p:xfrm>
        <a:graphic>
          <a:graphicData uri="http://schemas.openxmlformats.org/presentationml/2006/ole">
            <p:oleObj spid="_x0000_s60420" r:id="rId4" imgW="9144793" imgH="5712447" progId="Excel.Chart.8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1371600"/>
          </a:xfrm>
        </p:spPr>
        <p:txBody>
          <a:bodyPr/>
          <a:lstStyle/>
          <a:p>
            <a:r>
              <a:rPr lang="en-US" sz="2400" b="1"/>
              <a:t>UWG:  Direct Instructional Expenditures per SCH -</a:t>
            </a:r>
            <a:br>
              <a:rPr lang="en-US" sz="2400" b="1"/>
            </a:br>
            <a:r>
              <a:rPr lang="en-US" sz="2400" b="1"/>
              <a:t>UWG as % of Comprehensive Universities and Colleges</a:t>
            </a:r>
          </a:p>
        </p:txBody>
      </p:sp>
      <p:graphicFrame>
        <p:nvGraphicFramePr>
          <p:cNvPr id="62468" name="Content Placeholder 4"/>
          <p:cNvGraphicFramePr>
            <a:graphicFrameLocks noGrp="1"/>
          </p:cNvGraphicFramePr>
          <p:nvPr>
            <p:ph idx="1"/>
          </p:nvPr>
        </p:nvGraphicFramePr>
        <p:xfrm>
          <a:off x="-609600" y="1219200"/>
          <a:ext cx="9448800" cy="5791200"/>
        </p:xfrm>
        <a:graphic>
          <a:graphicData uri="http://schemas.openxmlformats.org/presentationml/2006/ole">
            <p:oleObj spid="_x0000_s62468" r:id="rId4" imgW="8510754" imgH="4791871" progId="Excel.Chart.8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z="2800"/>
              <a:t>UWG: Classification of Faculty Teaching Loads &amp; Instructional Expenditures by Department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0096" y="1821449"/>
          <a:ext cx="7650457" cy="4660809"/>
        </p:xfrm>
        <a:graphic>
          <a:graphicData uri="http://schemas.openxmlformats.org/drawingml/2006/table">
            <a:tbl>
              <a:tblPr/>
              <a:tblGrid>
                <a:gridCol w="609601"/>
                <a:gridCol w="1295400"/>
                <a:gridCol w="2209800"/>
                <a:gridCol w="1981200"/>
                <a:gridCol w="1828800"/>
              </a:tblGrid>
              <a:tr h="424329">
                <a:tc rowSpan="2"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Direct Instructional Expenditures 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5668">
                <a:tc gridSpan="2" vMerge="1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Low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Moderate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High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047334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Teaching Loads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Low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Dept. PY3</a:t>
                      </a:r>
                      <a:endParaRPr lang="en-US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Dept. </a:t>
                      </a: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NN1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Dept. </a:t>
                      </a: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PS1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4806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Moderate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Dept. </a:t>
                      </a: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AT2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Dept. </a:t>
                      </a: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CC1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Dept. </a:t>
                      </a: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EE3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Dept. PL3</a:t>
                      </a:r>
                      <a:endParaRPr lang="en-US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Dept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SY3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Dept. PH2</a:t>
                      </a:r>
                      <a:endParaRPr lang="en-US" sz="20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964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High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Dept. 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AP3; Dept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BY1; Dept. CP1; Dept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GS1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Dept. 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HS3; 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Dept. 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CM3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Dept. 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MA3; 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Dept. 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PP3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Dept</a:t>
                      </a: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MM2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456" marR="60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ChangeArrowheads="1"/>
          </p:cNvSpPr>
          <p:nvPr>
            <p:ph type="body" idx="1"/>
          </p:nvPr>
        </p:nvSpPr>
        <p:spPr>
          <a:xfrm>
            <a:off x="457200" y="1524000"/>
            <a:ext cx="8229600" cy="38862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/>
              <a:t>Allison M. Walters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/>
              <a:t>Assistant Director, Office of Institutional Research, University of Delaware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/>
              <a:t>Data Manager, Delaware Study of Instructional Costs &amp; Productivity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hlinkClick r:id="rId3"/>
              </a:rPr>
              <a:t>awalters@udel.edu</a:t>
            </a:r>
            <a:endParaRPr lang="en-US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/>
              <a:t>302-831-2021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2011 Inside Higher Ed Survey of College and Univ Presidents (cont.)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Response:</a:t>
            </a:r>
          </a:p>
          <a:p>
            <a:pPr lvl="1"/>
            <a:r>
              <a:rPr lang="en-US"/>
              <a:t>Public Doctoral: cuts to select academic programs (71%), laid off administrators (59%), increased tuition (59%) and fees (48%)</a:t>
            </a:r>
          </a:p>
          <a:p>
            <a:pPr lvl="1"/>
            <a:r>
              <a:rPr lang="en-US"/>
              <a:t>Private Masters &amp; Bacc: about half report tuition discount rates have increased as they’ve provided more financial aid to offset their higher tuitions.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Delaware Study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~180-200 annual participants</a:t>
            </a:r>
          </a:p>
          <a:p>
            <a:pPr>
              <a:lnSpc>
                <a:spcPct val="90000"/>
              </a:lnSpc>
            </a:pPr>
            <a:r>
              <a:rPr lang="en-US"/>
              <a:t>Benchmark teaching activity, instructional costs, and externally funded faculty scholarship, all at the discipline level</a:t>
            </a:r>
          </a:p>
          <a:p>
            <a:pPr lvl="1">
              <a:lnSpc>
                <a:spcPct val="90000"/>
              </a:lnSpc>
            </a:pPr>
            <a:r>
              <a:rPr lang="en-US"/>
              <a:t>Carnegie classification</a:t>
            </a:r>
          </a:p>
          <a:p>
            <a:pPr lvl="1">
              <a:lnSpc>
                <a:spcPct val="90000"/>
              </a:lnSpc>
            </a:pPr>
            <a:r>
              <a:rPr lang="en-US"/>
              <a:t>Highest degree</a:t>
            </a:r>
          </a:p>
          <a:p>
            <a:pPr lvl="1">
              <a:lnSpc>
                <a:spcPct val="90000"/>
              </a:lnSpc>
            </a:pPr>
            <a:r>
              <a:rPr lang="en-US"/>
              <a:t>Relative emphasis of undergraduate v. graduate instruction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2009 Delaware Study Participants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4800600"/>
            <a:ext cx="8305800" cy="1600200"/>
          </a:xfrm>
        </p:spPr>
        <p:txBody>
          <a:bodyPr/>
          <a:lstStyle/>
          <a:p>
            <a:r>
              <a:rPr lang="en-US" sz="2800"/>
              <a:t>States: UNC, PA, Univ of Nebraska, Univ of Missouri</a:t>
            </a:r>
          </a:p>
          <a:p>
            <a:r>
              <a:rPr lang="en-US" sz="2800"/>
              <a:t>Groups: AAUDE, SUG</a:t>
            </a:r>
          </a:p>
        </p:txBody>
      </p:sp>
      <p:graphicFrame>
        <p:nvGraphicFramePr>
          <p:cNvPr id="24641" name="Group 65"/>
          <p:cNvGraphicFramePr>
            <a:graphicFrameLocks noGrp="1"/>
          </p:cNvGraphicFramePr>
          <p:nvPr>
            <p:ph sz="half" idx="2"/>
          </p:nvPr>
        </p:nvGraphicFramePr>
        <p:xfrm>
          <a:off x="609600" y="1600200"/>
          <a:ext cx="7696200" cy="3105150"/>
        </p:xfrm>
        <a:graphic>
          <a:graphicData uri="http://schemas.openxmlformats.org/drawingml/2006/table">
            <a:tbl>
              <a:tblPr/>
              <a:tblGrid>
                <a:gridCol w="3449638"/>
                <a:gridCol w="2211387"/>
                <a:gridCol w="2035175"/>
              </a:tblGrid>
              <a:tr h="4302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Public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Private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Research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Doctoral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Comprehensive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Baccalaureate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The Delaware Study as a Management Tool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To assess the relative position of academic departments and programs in relation to those at appropriate comparator institutions.</a:t>
            </a:r>
          </a:p>
          <a:p>
            <a:r>
              <a:rPr lang="en-US" sz="2800" b="1" u="sng"/>
              <a:t>Not</a:t>
            </a:r>
            <a:r>
              <a:rPr lang="en-US" sz="2800"/>
              <a:t> intended to be used as a tool to reward or penalize programs, but rather to focus on strategies for program improvement.  </a:t>
            </a:r>
          </a:p>
          <a:p>
            <a:pPr>
              <a:buFont typeface="Wingdings" pitchFamily="2" charset="2"/>
              <a:buNone/>
            </a:pPr>
            <a:endParaRPr lang="en-US" sz="2800"/>
          </a:p>
          <a:p>
            <a:pPr algn="ctr">
              <a:buFont typeface="Wingdings" pitchFamily="2" charset="2"/>
              <a:buNone/>
            </a:pPr>
            <a:r>
              <a:rPr lang="en-US" sz="2800"/>
              <a:t> Understand – Compare – Evaluate Resources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/>
          <a:lstStyle/>
          <a:p>
            <a:pPr algn="ctr"/>
            <a:r>
              <a:rPr lang="en-US" sz="1600" b="1"/>
              <a:t>Science Department</a:t>
            </a: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>
            <p:ph idx="1"/>
          </p:nvPr>
        </p:nvGraphicFramePr>
        <p:xfrm>
          <a:off x="1524000" y="231775"/>
          <a:ext cx="5792788" cy="6626225"/>
        </p:xfrm>
        <a:graphic>
          <a:graphicData uri="http://schemas.openxmlformats.org/presentationml/2006/ole">
            <p:oleObj spid="_x0000_s17412" name="Worksheet" r:id="rId4" imgW="6400692" imgH="697230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60" name="Object 4"/>
          <p:cNvGraphicFramePr>
            <a:graphicFrameLocks noChangeAspect="1"/>
          </p:cNvGraphicFramePr>
          <p:nvPr>
            <p:ph type="title"/>
          </p:nvPr>
        </p:nvGraphicFramePr>
        <p:xfrm>
          <a:off x="0" y="2209800"/>
          <a:ext cx="9144000" cy="3481388"/>
        </p:xfrm>
        <a:graphic>
          <a:graphicData uri="http://schemas.openxmlformats.org/presentationml/2006/ole">
            <p:oleObj spid="_x0000_s19460" name="Worksheet" r:id="rId4" imgW="6401038" imgH="2438638" progId="Excel.Sheet.8">
              <p:embed/>
            </p:oleObj>
          </a:graphicData>
        </a:graphic>
      </p:graphicFrame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33400" y="7620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/>
              <a:t>Teaching Load Data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1096</TotalTime>
  <Words>1646</Words>
  <Application>Microsoft Office PowerPoint</Application>
  <PresentationFormat>On-screen Show (4:3)</PresentationFormat>
  <Paragraphs>309</Paragraphs>
  <Slides>36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Times New Roman</vt:lpstr>
      <vt:lpstr>Wingdings</vt:lpstr>
      <vt:lpstr>Arial Black</vt:lpstr>
      <vt:lpstr>Pixel</vt:lpstr>
      <vt:lpstr>Microsoft Office Excel Worksheet</vt:lpstr>
      <vt:lpstr>Microsoft Excel Worksheet</vt:lpstr>
      <vt:lpstr>Microsoft Office Excel Chart</vt:lpstr>
      <vt:lpstr>Microsoft Excel Chart</vt:lpstr>
      <vt:lpstr>The Delaware Study</vt:lpstr>
      <vt:lpstr>Outline</vt:lpstr>
      <vt:lpstr>2011 Inside Higher Ed Survey of College and Univ Presidents</vt:lpstr>
      <vt:lpstr>2011 Inside Higher Ed Survey of College and Univ Presidents (cont.)</vt:lpstr>
      <vt:lpstr>The Delaware Study</vt:lpstr>
      <vt:lpstr>2009 Delaware Study Participants</vt:lpstr>
      <vt:lpstr>The Delaware Study as a Management Tool</vt:lpstr>
      <vt:lpstr>Science Department</vt:lpstr>
      <vt:lpstr>Slide 9</vt:lpstr>
      <vt:lpstr>More Teaching Load Data</vt:lpstr>
      <vt:lpstr>Cost &amp; Scholarly Productivity Data</vt:lpstr>
      <vt:lpstr>Direct Instructional Costs</vt:lpstr>
      <vt:lpstr>Direct Expense per Student Credit Hour Taught: Institution Type Within Discipline, 2007</vt:lpstr>
      <vt:lpstr>Direct Expense per Student Credit Hour Taught: Discipline Within Institution Type, 2007</vt:lpstr>
      <vt:lpstr>Cost Factors </vt:lpstr>
      <vt:lpstr>Examples of Best Practices</vt:lpstr>
      <vt:lpstr>University of Mississippi</vt:lpstr>
      <vt:lpstr>University of Mississippi (cont.)</vt:lpstr>
      <vt:lpstr>New Mexico State University</vt:lpstr>
      <vt:lpstr>University of Colorado – Boulder</vt:lpstr>
      <vt:lpstr>University of North Carolina System</vt:lpstr>
      <vt:lpstr>University of North Carolina System (cont.)</vt:lpstr>
      <vt:lpstr>University of North Carolina System (cont.)</vt:lpstr>
      <vt:lpstr>Montana State University</vt:lpstr>
      <vt:lpstr>Slide 25</vt:lpstr>
      <vt:lpstr>Slide 26</vt:lpstr>
      <vt:lpstr>Slide 27</vt:lpstr>
      <vt:lpstr>Slide 28</vt:lpstr>
      <vt:lpstr>Slide 29</vt:lpstr>
      <vt:lpstr>University of West Georgia</vt:lpstr>
      <vt:lpstr>UWG: Total SCH per FTE Faculty (All Categories)</vt:lpstr>
      <vt:lpstr>UWG:  Total SCH Taught Per Faculty FTE (All Categories) - UWG as % of Comprehensive Universities &amp; Colleges</vt:lpstr>
      <vt:lpstr>UWG: Direct Instructional Expenditures per SCH</vt:lpstr>
      <vt:lpstr>UWG:  Direct Instructional Expenditures per SCH - UWG as % of Comprehensive Universities and Colleges</vt:lpstr>
      <vt:lpstr>UWG: Classification of Faculty Teaching Loads &amp; Instructional Expenditures by Department</vt:lpstr>
      <vt:lpstr>Slide 36</vt:lpstr>
    </vt:vector>
  </TitlesOfParts>
  <Company>University of Delaware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Delaware Study</dc:title>
  <dc:creator>Allison Walters</dc:creator>
  <cp:lastModifiedBy>dcreyes</cp:lastModifiedBy>
  <cp:revision>40</cp:revision>
  <dcterms:created xsi:type="dcterms:W3CDTF">2011-03-16T18:00:39Z</dcterms:created>
  <dcterms:modified xsi:type="dcterms:W3CDTF">2011-04-05T15:47:08Z</dcterms:modified>
</cp:coreProperties>
</file>